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57" r:id="rId4"/>
    <p:sldId id="258" r:id="rId5"/>
    <p:sldId id="262" r:id="rId6"/>
    <p:sldId id="265" r:id="rId7"/>
    <p:sldId id="264" r:id="rId8"/>
    <p:sldId id="275" r:id="rId9"/>
    <p:sldId id="267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15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3B71663-CB05-4422-87FA-B0C737CBF145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FC9B1C2-888A-4B1A-B270-6D9BCFC711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uMUQMSXLl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26:</a:t>
            </a:r>
            <a:br>
              <a:rPr lang="en-US" dirty="0" smtClean="0"/>
            </a:br>
            <a:r>
              <a:rPr lang="en-US" altLang="en-US" dirty="0">
                <a:ea typeface="ＭＳ Ｐゴシック" panose="020B0600070205080204" pitchFamily="34" charset="-128"/>
              </a:rPr>
              <a:t>The Great West and the Agricultural Revolution,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1865–1896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Visit apushreview.com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3200" dirty="0" smtClean="0"/>
              <a:t>Help spread the word</a:t>
            </a:r>
            <a:endParaRPr lang="en-US" sz="3200" dirty="0"/>
          </a:p>
          <a:p>
            <a:r>
              <a:rPr lang="en-US" dirty="0" smtClean="0"/>
              <a:t>Questions? Comments?</a:t>
            </a:r>
            <a:r>
              <a:rPr lang="en-US" dirty="0"/>
              <a:t> Ideas for videos?</a:t>
            </a:r>
          </a:p>
          <a:p>
            <a:pPr lvl="1"/>
            <a:r>
              <a:rPr lang="en-US" dirty="0" smtClean="0"/>
              <a:t>Email or leave in comments</a:t>
            </a:r>
          </a:p>
        </p:txBody>
      </p:sp>
      <p:pic>
        <p:nvPicPr>
          <p:cNvPr id="8194" name="Picture 2" descr="https://encrypted-tbn3.gstatic.com/images?q=tbn:ANd9GcTqF4p7OuFaTWmiFyb5U1fX7IdLx5LMFP07YLbPOMOfoQYf9D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25" y="3429000"/>
            <a:ext cx="2606175" cy="30720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6781800" y="3276600"/>
            <a:ext cx="2209800" cy="1950026"/>
          </a:xfrm>
          <a:prstGeom prst="wedgeRectCallout">
            <a:avLst>
              <a:gd name="adj1" fmla="val -87100"/>
              <a:gd name="adj2" fmla="val 63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Every time you don’t spread the word, I get uglier……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0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95672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i="1" dirty="0" smtClean="0"/>
              <a:t>“The Significance of the Frontier in American History”:</a:t>
            </a:r>
          </a:p>
          <a:p>
            <a:r>
              <a:rPr lang="en-US" i="1" dirty="0" smtClean="0"/>
              <a:t>Thesis: “Up </a:t>
            </a:r>
            <a:r>
              <a:rPr lang="en-US" i="1" dirty="0"/>
              <a:t>to our own day American history has been in a large degree </a:t>
            </a:r>
            <a:r>
              <a:rPr lang="en-US" i="1" dirty="0" smtClean="0"/>
              <a:t>the history </a:t>
            </a:r>
            <a:r>
              <a:rPr lang="en-US" i="1" dirty="0"/>
              <a:t>of the colonization of the Great West. The existence of an area </a:t>
            </a:r>
            <a:r>
              <a:rPr lang="en-US" i="1" dirty="0" smtClean="0"/>
              <a:t>of free </a:t>
            </a:r>
            <a:r>
              <a:rPr lang="en-US" i="1" dirty="0"/>
              <a:t>land, its continuous recession, and the advance of </a:t>
            </a:r>
            <a:r>
              <a:rPr lang="en-US" i="1" dirty="0" smtClean="0"/>
              <a:t>American settlement </a:t>
            </a:r>
            <a:r>
              <a:rPr lang="en-US" i="1" dirty="0"/>
              <a:t>westward, explain American development."</a:t>
            </a:r>
          </a:p>
          <a:p>
            <a:r>
              <a:rPr lang="en-US" dirty="0" smtClean="0"/>
              <a:t>Argued </a:t>
            </a:r>
            <a:r>
              <a:rPr lang="en-US" dirty="0"/>
              <a:t>closing of the frontier had ended an era in </a:t>
            </a:r>
            <a:r>
              <a:rPr lang="en-US" dirty="0" smtClean="0"/>
              <a:t>American history</a:t>
            </a:r>
            <a:r>
              <a:rPr lang="en-US" dirty="0"/>
              <a:t>.</a:t>
            </a:r>
          </a:p>
          <a:p>
            <a:r>
              <a:rPr lang="en-US" dirty="0" smtClean="0"/>
              <a:t>Used </a:t>
            </a:r>
            <a:r>
              <a:rPr lang="en-US" dirty="0"/>
              <a:t>census report of 1890 to explain that settlement of </a:t>
            </a:r>
            <a:r>
              <a:rPr lang="en-US" dirty="0" smtClean="0"/>
              <a:t>the frontier had </a:t>
            </a:r>
            <a:r>
              <a:rPr lang="en-US" dirty="0"/>
              <a:t>created the American character and spurred </a:t>
            </a:r>
            <a:r>
              <a:rPr lang="en-US" dirty="0" smtClean="0"/>
              <a:t>American development.</a:t>
            </a:r>
          </a:p>
          <a:p>
            <a:r>
              <a:rPr lang="en-US" dirty="0" smtClean="0"/>
              <a:t>Frontier promoted democracy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Frederick Jackson Turner</a:t>
            </a:r>
            <a:endParaRPr lang="en-US" dirty="0"/>
          </a:p>
        </p:txBody>
      </p:sp>
      <p:pic>
        <p:nvPicPr>
          <p:cNvPr id="2050" name="Picture 2" descr="https://encrypted-tbn2.gstatic.com/images?q=tbn:ANd9GcTua0jiQV8NWqySiep8XLTS8QrFiXyDLxw0rHL1Xw0dI48klIVI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80" y="-7776"/>
            <a:ext cx="2895600" cy="321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737382"/>
            <a:ext cx="8632684" cy="53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Populations continued to dwindle due to military, railroads, disease, alcohol, fighting, etc. </a:t>
            </a:r>
          </a:p>
          <a:p>
            <a:pPr lvl="1"/>
            <a:r>
              <a:rPr lang="en-US" dirty="0" smtClean="0"/>
              <a:t>“bullets, bottles, and bacteria”</a:t>
            </a:r>
          </a:p>
          <a:p>
            <a:r>
              <a:rPr lang="en-US" dirty="0" smtClean="0"/>
              <a:t>Shrinking bison population affected Natives</a:t>
            </a:r>
          </a:p>
          <a:p>
            <a:pPr lvl="1"/>
            <a:r>
              <a:rPr lang="en-US" dirty="0" smtClean="0"/>
              <a:t>Nomadic lifestyle </a:t>
            </a:r>
          </a:p>
          <a:p>
            <a:pPr lvl="1"/>
            <a:r>
              <a:rPr lang="en-US" dirty="0" smtClean="0"/>
              <a:t>“Buffalo Bill” Cody </a:t>
            </a:r>
          </a:p>
          <a:p>
            <a:r>
              <a:rPr lang="en-US" dirty="0" smtClean="0"/>
              <a:t>US military and Natives engaged in several battles during the late 1800s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Sand Creek, Colorado (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1864-Colonel </a:t>
            </a:r>
            <a:r>
              <a:rPr lang="en-US" altLang="en-US" dirty="0">
                <a:ea typeface="ＭＳ Ｐゴシック" panose="020B0600070205080204" pitchFamily="34" charset="-128"/>
              </a:rPr>
              <a:t>J.M.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Chivington’s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), </a:t>
            </a:r>
            <a:r>
              <a:rPr lang="en-US" dirty="0" smtClean="0"/>
              <a:t>Battle of Little Big Horn (</a:t>
            </a:r>
            <a:r>
              <a:rPr lang="en-US" dirty="0"/>
              <a:t>1876-Custer), Wounded </a:t>
            </a:r>
            <a:r>
              <a:rPr lang="en-US" dirty="0" smtClean="0"/>
              <a:t>Knee</a:t>
            </a:r>
            <a:r>
              <a:rPr lang="en-US" dirty="0"/>
              <a:t> </a:t>
            </a:r>
            <a:r>
              <a:rPr lang="en-US" dirty="0" smtClean="0"/>
              <a:t>(1880-“Ghost Dance” Dakota Sioux)</a:t>
            </a:r>
          </a:p>
          <a:p>
            <a:pPr lvl="1"/>
            <a:r>
              <a:rPr lang="en-US" dirty="0" smtClean="0">
                <a:hlinkClick r:id="rId2"/>
              </a:rPr>
              <a:t>Buffalo Soldier</a:t>
            </a:r>
            <a:endParaRPr lang="en-US" dirty="0" smtClean="0"/>
          </a:p>
          <a:p>
            <a:r>
              <a:rPr lang="en-US" dirty="0" smtClean="0"/>
              <a:t>***Helen Hunt Jackson wrote </a:t>
            </a:r>
            <a:r>
              <a:rPr lang="en-US" i="1" dirty="0" smtClean="0"/>
              <a:t>A Century of Dishonor in 1881***</a:t>
            </a:r>
          </a:p>
          <a:p>
            <a:pPr lvl="1"/>
            <a:r>
              <a:rPr lang="en-US" dirty="0"/>
              <a:t>Chronicled record of </a:t>
            </a:r>
            <a:r>
              <a:rPr lang="en-US" dirty="0" smtClean="0"/>
              <a:t>government ruthlessness </a:t>
            </a:r>
            <a:r>
              <a:rPr lang="en-US" dirty="0"/>
              <a:t>and deceit </a:t>
            </a:r>
            <a:r>
              <a:rPr lang="en-US" dirty="0" smtClean="0"/>
              <a:t>toward Native Americans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Americans</a:t>
            </a:r>
            <a:endParaRPr lang="en-US" dirty="0"/>
          </a:p>
        </p:txBody>
      </p:sp>
      <p:pic>
        <p:nvPicPr>
          <p:cNvPr id="1028" name="Picture 4" descr="http://i43.tower.com/images/mm100647908/a-century-dishonor-classic-expose-plight-native-americans-helen-hunt-jackson-paperback-cover-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"/>
            <a:ext cx="2667000" cy="42138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51" y="200494"/>
            <a:ext cx="8608298" cy="634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Dissolved many </a:t>
            </a:r>
            <a:r>
              <a:rPr lang="en-US" u="sng" dirty="0" smtClean="0"/>
              <a:t>tribes</a:t>
            </a:r>
            <a:r>
              <a:rPr lang="en-US" dirty="0" smtClean="0"/>
              <a:t> as legal entities</a:t>
            </a:r>
          </a:p>
          <a:p>
            <a:r>
              <a:rPr lang="en-US" dirty="0" smtClean="0"/>
              <a:t>Wiped out common </a:t>
            </a:r>
            <a:r>
              <a:rPr lang="en-US" u="sng" dirty="0" smtClean="0"/>
              <a:t>tribal</a:t>
            </a:r>
            <a:r>
              <a:rPr lang="en-US" dirty="0" smtClean="0"/>
              <a:t> ownership of land (and reservations)</a:t>
            </a:r>
          </a:p>
          <a:p>
            <a:r>
              <a:rPr lang="en-US" dirty="0" smtClean="0"/>
              <a:t>Set up Indian family heads </a:t>
            </a:r>
            <a:r>
              <a:rPr lang="en-US" dirty="0" smtClean="0"/>
              <a:t>(NOT </a:t>
            </a:r>
            <a:r>
              <a:rPr lang="en-US" u="sng" dirty="0" smtClean="0"/>
              <a:t>tribes</a:t>
            </a:r>
            <a:r>
              <a:rPr lang="en-US" dirty="0" smtClean="0"/>
              <a:t>) with 160 free acres, receive title and citizenship in 25 years!</a:t>
            </a:r>
          </a:p>
          <a:p>
            <a:pPr lvl="1"/>
            <a:r>
              <a:rPr lang="en-US" dirty="0" smtClean="0"/>
              <a:t>Probationary period later extended, but full citizenship granted in 1924!</a:t>
            </a:r>
          </a:p>
          <a:p>
            <a:pPr algn="ctr">
              <a:buNone/>
            </a:pPr>
            <a:r>
              <a:rPr lang="en-US" b="1" i="1" u="sng" dirty="0" smtClean="0"/>
              <a:t>Impact</a:t>
            </a:r>
          </a:p>
          <a:p>
            <a:r>
              <a:rPr lang="en-US" dirty="0" smtClean="0"/>
              <a:t>Completely altered way of Natives’ </a:t>
            </a:r>
            <a:r>
              <a:rPr lang="en-US" dirty="0" smtClean="0"/>
              <a:t>lives</a:t>
            </a:r>
          </a:p>
          <a:p>
            <a:r>
              <a:rPr lang="en-US" dirty="0" smtClean="0"/>
              <a:t>Struck directly at tribal organization and tried to make “</a:t>
            </a:r>
            <a:r>
              <a:rPr lang="en-US" u="sng" dirty="0" smtClean="0"/>
              <a:t>rugged individualists</a:t>
            </a:r>
            <a:r>
              <a:rPr lang="en-US" dirty="0" smtClean="0"/>
              <a:t>” out of Indians</a:t>
            </a:r>
            <a:endParaRPr lang="en-US" dirty="0" smtClean="0"/>
          </a:p>
          <a:p>
            <a:r>
              <a:rPr lang="en-US" dirty="0" smtClean="0"/>
              <a:t>Basically, this act tried to “Americanize” Natives, or tried to make them act “white” (Assimilation</a:t>
            </a:r>
            <a:r>
              <a:rPr lang="en-US" dirty="0" smtClean="0"/>
              <a:t>)</a:t>
            </a:r>
          </a:p>
          <a:p>
            <a:r>
              <a:rPr lang="en-US" dirty="0"/>
              <a:t>Plains Indians were utterly alien to the concept of living out one’s life in the confinement of a defined territory</a:t>
            </a:r>
          </a:p>
          <a:p>
            <a:pPr lvl="1"/>
            <a:r>
              <a:rPr lang="en-US" dirty="0"/>
              <a:t>Recall, they were nomadic!</a:t>
            </a:r>
          </a:p>
          <a:p>
            <a:r>
              <a:rPr lang="en-US" dirty="0" smtClean="0"/>
              <a:t>Not until 1934 does Federal GOVT reverse individualist approach and restore tribal basis of </a:t>
            </a:r>
            <a:r>
              <a:rPr lang="en-US" smtClean="0"/>
              <a:t>Indian life.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***Dawes Severity Act of 1887***</a:t>
            </a:r>
            <a:endParaRPr lang="en-US" dirty="0"/>
          </a:p>
        </p:txBody>
      </p:sp>
      <p:pic>
        <p:nvPicPr>
          <p:cNvPr id="3074" name="Picture 2" descr="http://upload.wikimedia.org/wikipedia/commons/thumb/b/bf/Indian_Land_for_Sale.jpg/220px-Indian_Land_for_S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17" y="32505"/>
            <a:ext cx="3015483" cy="3625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2.gstatic.com/images?q=tbn:ANd9GcTv9Ali5l4lVGGMcT6Hx6wH0brhiJws0_b2uUM57DufOyfO6Yc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816"/>
            <a:ext cx="2690639" cy="319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38" y="0"/>
            <a:ext cx="9201075" cy="5593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Encouraged settlement of western land by:</a:t>
            </a:r>
          </a:p>
          <a:p>
            <a:pPr lvl="1"/>
            <a:r>
              <a:rPr lang="en-US" dirty="0" smtClean="0"/>
              <a:t>Granting </a:t>
            </a:r>
            <a:r>
              <a:rPr lang="en-US" u="sng" dirty="0" smtClean="0"/>
              <a:t>160 acres of land</a:t>
            </a:r>
            <a:r>
              <a:rPr lang="en-US" dirty="0" smtClean="0"/>
              <a:t> by living on it for five years, improving it, and paying small fee of $30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Impact of Act</a:t>
            </a:r>
          </a:p>
          <a:p>
            <a:r>
              <a:rPr lang="en-US" dirty="0" smtClean="0"/>
              <a:t>In theory, favorable to those who could not afford to buy land</a:t>
            </a:r>
          </a:p>
          <a:p>
            <a:r>
              <a:rPr lang="en-US" dirty="0" smtClean="0"/>
              <a:t>500,000 took advantage of it</a:t>
            </a:r>
          </a:p>
          <a:p>
            <a:pPr lvl="1"/>
            <a:r>
              <a:rPr lang="en-US" dirty="0" smtClean="0"/>
              <a:t>Many were from Europe (recruited by Rail Road companies)</a:t>
            </a:r>
          </a:p>
          <a:p>
            <a:r>
              <a:rPr lang="en-US" dirty="0" smtClean="0"/>
              <a:t>Land was not always the best: rain-scarce</a:t>
            </a:r>
          </a:p>
          <a:p>
            <a:r>
              <a:rPr lang="en-US" dirty="0" smtClean="0"/>
              <a:t>RR companies created phony people to acquire land</a:t>
            </a:r>
          </a:p>
          <a:p>
            <a:pPr lvl="1"/>
            <a:r>
              <a:rPr lang="en-US" dirty="0" smtClean="0"/>
              <a:t>“twelve by fourteen” (inches)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Homestead Act of 1862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0" y="762000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239000" y="533400"/>
            <a:ext cx="914400" cy="762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encrypted-tbn1.gstatic.com/images?q=tbn:ANd9GcQU6oHszKjWSxxmtrTQVMuNCEPtcY4dY3cJ2ivqeBCgnOwzG-8N0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71003" cy="312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in Frederick Jackson Turner’s thesis</a:t>
            </a:r>
          </a:p>
          <a:p>
            <a:r>
              <a:rPr lang="en-US" dirty="0" smtClean="0"/>
              <a:t>For first time in US history, frontier line was no longer discernible</a:t>
            </a:r>
          </a:p>
          <a:p>
            <a:r>
              <a:rPr lang="en-US" b="1" i="1" u="sng" dirty="0"/>
              <a:t>Safety-valve theory:</a:t>
            </a:r>
          </a:p>
          <a:p>
            <a:pPr lvl="1"/>
            <a:r>
              <a:rPr lang="en-US" dirty="0"/>
              <a:t>Supposedly, during depressions, city unemployed moved west to farm and prospered.</a:t>
            </a:r>
          </a:p>
          <a:p>
            <a:pPr lvl="1"/>
            <a:r>
              <a:rPr lang="en-US" dirty="0"/>
              <a:t>In reality, few city folk in eastern centers migrated to frontier during depressions.</a:t>
            </a:r>
          </a:p>
          <a:p>
            <a:pPr lvl="1"/>
            <a:r>
              <a:rPr lang="en-US" dirty="0"/>
              <a:t>In fact, near century’s end, many farmers moved to the city.</a:t>
            </a:r>
          </a:p>
          <a:p>
            <a:r>
              <a:rPr lang="en-US" dirty="0" smtClean="0"/>
              <a:t>Reality = in no other region had the federal government played so conspicuous a role in economic and social development.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**1890 Census**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265113"/>
            <a:ext cx="8632684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14807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"Crop </a:t>
            </a:r>
            <a:r>
              <a:rPr lang="en-US" sz="2800" b="1" dirty="0"/>
              <a:t>lien" system: basis of the commercialization of </a:t>
            </a:r>
            <a:r>
              <a:rPr lang="en-US" sz="2800" b="1" dirty="0" smtClean="0"/>
              <a:t>southern </a:t>
            </a:r>
            <a:r>
              <a:rPr lang="en-US" sz="2800" dirty="0" smtClean="0"/>
              <a:t>agriculture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smtClean="0"/>
              <a:t>A </a:t>
            </a:r>
            <a:r>
              <a:rPr lang="en-US" sz="2800" dirty="0"/>
              <a:t>planter or merchant extended a line of credit (at </a:t>
            </a:r>
            <a:r>
              <a:rPr lang="en-US" sz="2800" dirty="0" smtClean="0"/>
              <a:t>high interest rates, 8-40%) </a:t>
            </a:r>
            <a:r>
              <a:rPr lang="en-US" sz="2800" dirty="0"/>
              <a:t>to a struggling farmer.</a:t>
            </a:r>
          </a:p>
          <a:p>
            <a:pPr lvl="1"/>
            <a:r>
              <a:rPr lang="en-US" sz="2800" dirty="0"/>
              <a:t>I</a:t>
            </a:r>
            <a:r>
              <a:rPr lang="en-US" sz="2800" dirty="0" smtClean="0"/>
              <a:t>mpossible </a:t>
            </a:r>
            <a:r>
              <a:rPr lang="en-US" sz="2800" dirty="0"/>
              <a:t>for farmer to get out of </a:t>
            </a:r>
            <a:r>
              <a:rPr lang="en-US" sz="2800" dirty="0" smtClean="0"/>
              <a:t>debt.</a:t>
            </a:r>
          </a:p>
          <a:p>
            <a:pPr lvl="2"/>
            <a:r>
              <a:rPr lang="en-US" sz="2800" dirty="0" smtClean="0"/>
              <a:t>Growing a single cash crop</a:t>
            </a:r>
          </a:p>
          <a:p>
            <a:pPr lvl="1"/>
            <a:r>
              <a:rPr lang="en-US" sz="2800" dirty="0" smtClean="0"/>
              <a:t>Resulted </a:t>
            </a:r>
            <a:r>
              <a:rPr lang="en-US" sz="2800" dirty="0"/>
              <a:t>in many poor white </a:t>
            </a:r>
            <a:r>
              <a:rPr lang="en-US" sz="2800" dirty="0" smtClean="0"/>
              <a:t>AND black </a:t>
            </a:r>
            <a:r>
              <a:rPr lang="en-US" sz="2800" dirty="0"/>
              <a:t>farmers </a:t>
            </a:r>
            <a:r>
              <a:rPr lang="en-US" sz="2800" dirty="0" smtClean="0"/>
              <a:t>becoming landless </a:t>
            </a:r>
            <a:r>
              <a:rPr lang="en-US" sz="2800" dirty="0"/>
              <a:t>tenant farmers or sharecroppers</a:t>
            </a:r>
            <a:r>
              <a:rPr lang="en-US" sz="2800" dirty="0" smtClean="0"/>
              <a:t>.</a:t>
            </a:r>
          </a:p>
          <a:p>
            <a:pPr lvl="1"/>
            <a:r>
              <a:rPr lang="en-US" sz="2800" dirty="0" smtClean="0"/>
              <a:t>Pitted farmers against Wall St. bankers.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Term To Know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Politics of the 1890s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638800"/>
          </a:xfrm>
        </p:spPr>
        <p:txBody>
          <a:bodyPr>
            <a:noAutofit/>
          </a:bodyPr>
          <a:lstStyle/>
          <a:p>
            <a:pPr marL="365760" lvl="2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900" dirty="0" smtClean="0"/>
              <a:t>The </a:t>
            </a:r>
            <a:r>
              <a:rPr lang="en-US" altLang="en-US" sz="2900" dirty="0" smtClean="0">
                <a:ea typeface="ＭＳ Ｐゴシック" panose="020B0600070205080204" pitchFamily="34" charset="-128"/>
              </a:rPr>
              <a:t>National </a:t>
            </a:r>
            <a:r>
              <a:rPr lang="en-US" altLang="en-US" sz="2900" dirty="0">
                <a:ea typeface="ＭＳ Ｐゴシック" panose="020B0600070205080204" pitchFamily="34" charset="-128"/>
              </a:rPr>
              <a:t>Grange of the Patrons of Husbandry—better known as </a:t>
            </a:r>
            <a:r>
              <a:rPr lang="en-US" altLang="en-US" sz="2900" dirty="0" smtClean="0">
                <a:ea typeface="ＭＳ Ｐゴシック" panose="020B0600070205080204" pitchFamily="34" charset="-128"/>
              </a:rPr>
              <a:t>“the Grange”</a:t>
            </a:r>
            <a:endParaRPr lang="en-US" sz="2900" dirty="0" smtClean="0"/>
          </a:p>
          <a:p>
            <a:pPr lvl="1"/>
            <a:r>
              <a:rPr lang="en-US" sz="2800" dirty="0" smtClean="0"/>
              <a:t>Provided social and economic opportunities for FARMERS</a:t>
            </a:r>
          </a:p>
          <a:p>
            <a:pPr lvl="1"/>
            <a:r>
              <a:rPr lang="en-US" sz="2800" dirty="0" smtClean="0"/>
              <a:t>Prelude to Farmers’ Alliance (which is a prelude to Populists)</a:t>
            </a:r>
          </a:p>
          <a:p>
            <a:pPr lvl="2"/>
            <a:r>
              <a:rPr lang="en-US" sz="2600" dirty="0" smtClean="0"/>
              <a:t>Together they sought to </a:t>
            </a:r>
            <a:r>
              <a:rPr lang="en-US" sz="2600" u="sng" dirty="0" smtClean="0"/>
              <a:t>end monopolies in RR and grain storage</a:t>
            </a:r>
            <a:r>
              <a:rPr lang="en-US" sz="2600" dirty="0" smtClean="0"/>
              <a:t>, wanted government ownership of businesses, increased $ supply.</a:t>
            </a:r>
          </a:p>
          <a:p>
            <a:pPr lvl="2"/>
            <a:r>
              <a:rPr lang="en-US" sz="2600" dirty="0" smtClean="0"/>
              <a:t>Ultimately divided by race (long-standing divisions among southern farmers).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Grange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392</TotalTime>
  <Words>723</Words>
  <Application>Microsoft Office PowerPoint</Application>
  <PresentationFormat>On-screen Show 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Lucida Sans Unicode</vt:lpstr>
      <vt:lpstr>Verdana</vt:lpstr>
      <vt:lpstr>Wingdings 2</vt:lpstr>
      <vt:lpstr>Wingdings 3</vt:lpstr>
      <vt:lpstr>Concourse</vt:lpstr>
      <vt:lpstr>Chapter 26: The Great West and the Agricultural Revolution,  1865–1896</vt:lpstr>
      <vt:lpstr>Frederick Jackson Turner</vt:lpstr>
      <vt:lpstr>Native Americans</vt:lpstr>
      <vt:lpstr>***Dawes Severity Act of 1887***</vt:lpstr>
      <vt:lpstr>Homestead Act of 1862</vt:lpstr>
      <vt:lpstr>**1890 Census**</vt:lpstr>
      <vt:lpstr>One More Term To Know</vt:lpstr>
      <vt:lpstr>Politics of the 1890s</vt:lpstr>
      <vt:lpstr>The Grange</vt:lpstr>
      <vt:lpstr>That’s it!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West and the Agricultural Revolution</dc:title>
  <dc:creator>Valued Acer Customer</dc:creator>
  <cp:lastModifiedBy>Matthew Cirbo</cp:lastModifiedBy>
  <cp:revision>36</cp:revision>
  <dcterms:created xsi:type="dcterms:W3CDTF">2011-03-10T00:00:31Z</dcterms:created>
  <dcterms:modified xsi:type="dcterms:W3CDTF">2015-12-03T18:15:10Z</dcterms:modified>
</cp:coreProperties>
</file>